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702" r:id="rId2"/>
  </p:sldMasterIdLst>
  <p:notesMasterIdLst>
    <p:notesMasterId r:id="rId30"/>
  </p:notesMasterIdLst>
  <p:handoutMasterIdLst>
    <p:handoutMasterId r:id="rId31"/>
  </p:handoutMasterIdLst>
  <p:sldIdLst>
    <p:sldId id="286" r:id="rId3"/>
    <p:sldId id="284" r:id="rId4"/>
    <p:sldId id="288" r:id="rId5"/>
    <p:sldId id="362" r:id="rId6"/>
    <p:sldId id="368" r:id="rId7"/>
    <p:sldId id="363" r:id="rId8"/>
    <p:sldId id="369" r:id="rId9"/>
    <p:sldId id="370" r:id="rId10"/>
    <p:sldId id="371" r:id="rId11"/>
    <p:sldId id="372" r:id="rId12"/>
    <p:sldId id="373" r:id="rId13"/>
    <p:sldId id="375" r:id="rId14"/>
    <p:sldId id="374" r:id="rId15"/>
    <p:sldId id="359" r:id="rId16"/>
    <p:sldId id="357" r:id="rId17"/>
    <p:sldId id="301" r:id="rId18"/>
    <p:sldId id="367" r:id="rId19"/>
    <p:sldId id="303" r:id="rId20"/>
    <p:sldId id="304" r:id="rId21"/>
    <p:sldId id="310" r:id="rId22"/>
    <p:sldId id="377" r:id="rId23"/>
    <p:sldId id="379" r:id="rId24"/>
    <p:sldId id="378" r:id="rId25"/>
    <p:sldId id="314" r:id="rId26"/>
    <p:sldId id="308" r:id="rId27"/>
    <p:sldId id="305" r:id="rId28"/>
    <p:sldId id="321" r:id="rId29"/>
  </p:sldIdLst>
  <p:sldSz cx="9144000" cy="6858000" type="screen4x3"/>
  <p:notesSz cx="7315200" cy="96012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en Spicer (SCHN)" initials="LS(" lastIdx="1" clrIdx="0"/>
  <p:cmAuthor id="1" name="Jenni Cole" initials="J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70" autoAdjust="0"/>
    <p:restoredTop sz="91007" autoAdjust="0"/>
  </p:normalViewPr>
  <p:slideViewPr>
    <p:cSldViewPr>
      <p:cViewPr varScale="1">
        <p:scale>
          <a:sx n="102" d="100"/>
          <a:sy n="102" d="100"/>
        </p:scale>
        <p:origin x="22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7T10:02:28.540" idx="1">
    <p:pos x="2717" y="716"/>
    <p:text>Take from WPV classifeir ed presentation</p:text>
    <p:extLst>
      <p:ext uri="{C676402C-5697-4E1C-873F-D02D1690AC5C}">
        <p15:threadingInfo xmlns:p15="http://schemas.microsoft.com/office/powerpoint/2012/main" timeZoneBias="-6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70601" cy="4809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898" y="0"/>
            <a:ext cx="3170601" cy="4809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F5959-C902-4BA1-BB5C-2B32E8CA8D67}" type="datetimeFigureOut">
              <a:rPr lang="en-AU" smtClean="0"/>
              <a:t>28/03/2025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120220"/>
            <a:ext cx="3170601" cy="480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898" y="9120220"/>
            <a:ext cx="3170601" cy="480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741DB-86D7-4C54-8903-8D45EA5621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7228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02EFC-10D7-4CB7-833A-289A3160C04D}" type="datetimeFigureOut">
              <a:rPr lang="en-AU" smtClean="0"/>
              <a:t>28/03/2025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E066-32DA-49B1-B82F-7C683D706C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170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E066-32DA-49B1-B82F-7C683D706C3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1713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E066-32DA-49B1-B82F-7C683D706C3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26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E066-32DA-49B1-B82F-7C683D706C3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02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FE066-32DA-49B1-B82F-7C683D706C3D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142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FE066-32DA-49B1-B82F-7C683D706C3D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54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1"/>
            <a:ext cx="9144000" cy="1264775"/>
          </a:xfrm>
          <a:prstGeom prst="rect">
            <a:avLst/>
          </a:prstGeom>
          <a:solidFill>
            <a:srgbClr val="4A7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0" y="1264774"/>
            <a:ext cx="9144000" cy="0"/>
          </a:xfrm>
          <a:prstGeom prst="line">
            <a:avLst/>
          </a:prstGeom>
          <a:ln w="19050">
            <a:solidFill>
              <a:srgbClr val="2CA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9"/>
          <p:cNvSpPr>
            <a:spLocks noGrp="1"/>
          </p:cNvSpPr>
          <p:nvPr>
            <p:ph sz="quarter" idx="15" hasCustomPrompt="1"/>
          </p:nvPr>
        </p:nvSpPr>
        <p:spPr>
          <a:xfrm>
            <a:off x="250826" y="115890"/>
            <a:ext cx="8704263" cy="1081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… 28 </a:t>
            </a:r>
            <a:r>
              <a:rPr lang="en-US" dirty="0" err="1"/>
              <a:t>pt</a:t>
            </a:r>
            <a:r>
              <a:rPr lang="en-US" dirty="0"/>
              <a:t> font size</a:t>
            </a:r>
            <a:endParaRPr lang="en-AU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4" y="1628775"/>
            <a:ext cx="8040687" cy="576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000000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Sub-heading bold …. 24pt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7" hasCustomPrompt="1"/>
          </p:nvPr>
        </p:nvSpPr>
        <p:spPr>
          <a:xfrm>
            <a:off x="468644" y="2204864"/>
            <a:ext cx="8040687" cy="1512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</a:lstStyle>
          <a:p>
            <a:pPr lvl="0"/>
            <a:r>
              <a:rPr lang="en-US" dirty="0"/>
              <a:t>Body copy….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Bullet point …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35" name="Table Placeholder 34"/>
          <p:cNvSpPr>
            <a:spLocks noGrp="1"/>
          </p:cNvSpPr>
          <p:nvPr>
            <p:ph type="tbl" sz="quarter" idx="18"/>
          </p:nvPr>
        </p:nvSpPr>
        <p:spPr>
          <a:xfrm>
            <a:off x="468314" y="3860802"/>
            <a:ext cx="804068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A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5856" y="643533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DF94692-CDBB-4AAE-9254-19CF04DD00FB}" type="slidenum">
              <a:rPr lang="en-AU" smtClean="0">
                <a:solidFill>
                  <a:srgbClr val="1F497D">
                    <a:tint val="75000"/>
                  </a:srgbClr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srgbClr val="1F497D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7505" y="6219310"/>
            <a:ext cx="89289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6793089" y="6363423"/>
            <a:ext cx="2079304" cy="327440"/>
            <a:chOff x="6793089" y="6363423"/>
            <a:chExt cx="2079304" cy="327440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089" y="6363423"/>
              <a:ext cx="1091279" cy="30177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4" y="6375554"/>
              <a:ext cx="844009" cy="3153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32471" r="2971" b="31948"/>
          <a:stretch/>
        </p:blipFill>
        <p:spPr>
          <a:xfrm>
            <a:off x="323529" y="6317208"/>
            <a:ext cx="17099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9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F2C9A-C370-425E-9E55-28F66E8E60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35472-612A-4D62-8838-ADC68118E723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FABE-CD7A-46A3-8DF7-5ADB29A9807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4199-C81A-4AA9-8364-62C1EE178CD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CB1E-16C4-4F49-8035-B038C41239B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826" y="644078"/>
            <a:ext cx="7940974" cy="46428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676555" y="1323109"/>
            <a:ext cx="7772400" cy="4530436"/>
          </a:xfrm>
          <a:prstGeom prst="rect">
            <a:avLst/>
          </a:prstGeom>
        </p:spPr>
        <p:txBody>
          <a:bodyPr>
            <a:normAutofit/>
          </a:bodyPr>
          <a:lstStyle>
            <a:lvl1pPr marL="184150" marR="0" indent="-18415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8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1"/>
            <a:ext cx="9144000" cy="1264775"/>
          </a:xfrm>
          <a:prstGeom prst="rect">
            <a:avLst/>
          </a:prstGeom>
          <a:solidFill>
            <a:srgbClr val="4A7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100" b="1" dirty="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0" y="1264774"/>
            <a:ext cx="9144000" cy="0"/>
          </a:xfrm>
          <a:prstGeom prst="line">
            <a:avLst/>
          </a:prstGeom>
          <a:ln w="19050">
            <a:solidFill>
              <a:srgbClr val="2CA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5856" y="643533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DF94692-CDBB-4AAE-9254-19CF04DD00FB}" type="slidenum">
              <a:rPr lang="en-AU" smtClean="0">
                <a:solidFill>
                  <a:srgbClr val="1F497D">
                    <a:tint val="75000"/>
                  </a:srgbClr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srgbClr val="1F497D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7505" y="6219310"/>
            <a:ext cx="89289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6793089" y="6363423"/>
            <a:ext cx="2079304" cy="327440"/>
            <a:chOff x="6793089" y="6363423"/>
            <a:chExt cx="2079304" cy="327440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089" y="6363423"/>
              <a:ext cx="1091279" cy="30177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4" y="6375554"/>
              <a:ext cx="844009" cy="3153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32471" r="2971" b="31948"/>
          <a:stretch/>
        </p:blipFill>
        <p:spPr>
          <a:xfrm>
            <a:off x="323529" y="6317208"/>
            <a:ext cx="17099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2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1"/>
            <a:ext cx="9144000" cy="1264775"/>
          </a:xfrm>
          <a:prstGeom prst="rect">
            <a:avLst/>
          </a:prstGeom>
          <a:solidFill>
            <a:srgbClr val="4A7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0" y="1264774"/>
            <a:ext cx="9144000" cy="0"/>
          </a:xfrm>
          <a:prstGeom prst="line">
            <a:avLst/>
          </a:prstGeom>
          <a:ln w="19050">
            <a:solidFill>
              <a:srgbClr val="2CA4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9"/>
          <p:cNvSpPr>
            <a:spLocks noGrp="1"/>
          </p:cNvSpPr>
          <p:nvPr>
            <p:ph sz="quarter" idx="15" hasCustomPrompt="1"/>
          </p:nvPr>
        </p:nvSpPr>
        <p:spPr>
          <a:xfrm>
            <a:off x="250825" y="115888"/>
            <a:ext cx="8704263" cy="1081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… 28 </a:t>
            </a:r>
            <a:r>
              <a:rPr lang="en-US" dirty="0" err="1"/>
              <a:t>pt</a:t>
            </a:r>
            <a:r>
              <a:rPr lang="en-US" dirty="0"/>
              <a:t> font size</a:t>
            </a:r>
            <a:endParaRPr lang="en-AU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1628775"/>
            <a:ext cx="8040687" cy="576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000000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Sub-heading bold …. 24pt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7" hasCustomPrompt="1"/>
          </p:nvPr>
        </p:nvSpPr>
        <p:spPr>
          <a:xfrm>
            <a:off x="468643" y="2204863"/>
            <a:ext cx="8040687" cy="3870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</a:lstStyle>
          <a:p>
            <a:pPr lvl="0"/>
            <a:r>
              <a:rPr lang="en-US" dirty="0"/>
              <a:t>Body copy….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Bullet point … 24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Bullet point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5856" y="643533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DF94692-CDBB-4AAE-9254-19CF04DD00FB}" type="slidenum">
              <a:rPr lang="en-AU" smtClean="0">
                <a:solidFill>
                  <a:srgbClr val="1F497D">
                    <a:tint val="75000"/>
                  </a:srgbClr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srgbClr val="1F497D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7504" y="6219310"/>
            <a:ext cx="89289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6793089" y="6363423"/>
            <a:ext cx="2079304" cy="327440"/>
            <a:chOff x="6793089" y="6363423"/>
            <a:chExt cx="2079304" cy="327440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089" y="6363423"/>
              <a:ext cx="1091279" cy="30177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4" y="6375554"/>
              <a:ext cx="844009" cy="31530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32471" r="2971" b="31948"/>
          <a:stretch/>
        </p:blipFill>
        <p:spPr>
          <a:xfrm>
            <a:off x="323528" y="6317208"/>
            <a:ext cx="17099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914581-2B2F-468D-A81A-5837A231D17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29EA-5402-4733-9535-DDFB9F2041E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27F7-E382-4D3C-B4A7-9E8D361EC82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05A5-D5BD-44CC-83D8-3B8CAEE7E834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F0DF-03BC-4CE5-B638-BD0004B760B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029D-F01C-487D-A99D-52D7632DEC79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9200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677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swimming.org.au/performance/elite/classificatio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548680"/>
            <a:ext cx="7128792" cy="1872208"/>
          </a:xfrm>
        </p:spPr>
        <p:txBody>
          <a:bodyPr>
            <a:noAutofit/>
          </a:bodyPr>
          <a:lstStyle/>
          <a:p>
            <a:r>
              <a:rPr lang="en-AU" sz="3600" dirty="0"/>
              <a:t>Enabling Sports Participation for Kids with Disabilities: Role of the Physio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6759" y="5248503"/>
            <a:ext cx="6447730" cy="1176536"/>
          </a:xfrm>
        </p:spPr>
        <p:txBody>
          <a:bodyPr>
            <a:normAutofit fontScale="85000" lnSpcReduction="10000"/>
          </a:bodyPr>
          <a:lstStyle/>
          <a:p>
            <a:r>
              <a:rPr lang="en-AU" sz="1800" b="1" dirty="0"/>
              <a:t>Kerry West</a:t>
            </a:r>
          </a:p>
          <a:p>
            <a:r>
              <a:rPr lang="en-AU" sz="1800" i="1" dirty="0"/>
              <a:t>Head of Physiotherapy, The Children’s Hospital at Westmead</a:t>
            </a:r>
          </a:p>
          <a:p>
            <a:r>
              <a:rPr lang="en-US" sz="1800" i="1" dirty="0"/>
              <a:t>PhD Student, Institute for Musculoskeletal Health, University of Sydney</a:t>
            </a:r>
            <a:endParaRPr lang="en-AU" sz="18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57393"/>
            <a:ext cx="1905199" cy="29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Sara Jane Clifton Bligh\Ski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57393"/>
            <a:ext cx="2708433" cy="1811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7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840760" cy="1143000"/>
          </a:xfrm>
        </p:spPr>
        <p:txBody>
          <a:bodyPr>
            <a:normAutofit fontScale="90000"/>
          </a:bodyPr>
          <a:lstStyle/>
          <a:p>
            <a:r>
              <a:rPr lang="en-AU" dirty="0"/>
              <a:t>How can kids get involved in sport?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652" y="1700810"/>
            <a:ext cx="6172200" cy="471338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Depends on level and type of disability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If possible join local able-bodied club, organisation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Find coaches and clubs that support disability inclusion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Join a disability sport organisation </a:t>
            </a:r>
            <a:r>
              <a:rPr lang="en-AU" dirty="0" err="1"/>
              <a:t>eg</a:t>
            </a:r>
            <a:r>
              <a:rPr lang="en-AU" dirty="0"/>
              <a:t>, Special Olympics, CPSARA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Attend a “Come and Try” day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322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888" y="474605"/>
            <a:ext cx="6172200" cy="1143000"/>
          </a:xfrm>
        </p:spPr>
        <p:txBody>
          <a:bodyPr/>
          <a:lstStyle/>
          <a:p>
            <a:r>
              <a:rPr lang="en-US" dirty="0"/>
              <a:t>The Inclusion Spectrum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2" y="1617606"/>
            <a:ext cx="4402272" cy="511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316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Swimming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Learn to Swim</a:t>
            </a:r>
          </a:p>
          <a:p>
            <a:r>
              <a:rPr lang="en-AU" dirty="0"/>
              <a:t>Join a local swimming club</a:t>
            </a:r>
          </a:p>
          <a:p>
            <a:r>
              <a:rPr lang="en-AU" dirty="0"/>
              <a:t>Get classified</a:t>
            </a:r>
          </a:p>
          <a:p>
            <a:r>
              <a:rPr lang="en-AU" dirty="0"/>
              <a:t>Start competing</a:t>
            </a:r>
          </a:p>
          <a:p>
            <a:pPr lvl="1"/>
            <a:r>
              <a:rPr lang="en-AU" dirty="0"/>
              <a:t>School pathways</a:t>
            </a:r>
          </a:p>
          <a:p>
            <a:pPr lvl="1"/>
            <a:r>
              <a:rPr lang="en-US" dirty="0"/>
              <a:t>Club competitions</a:t>
            </a:r>
            <a:endParaRPr lang="en-AU" dirty="0"/>
          </a:p>
          <a:p>
            <a:pPr lvl="1"/>
            <a:r>
              <a:rPr lang="en-AU" dirty="0"/>
              <a:t>Swimming NSW Multi-class</a:t>
            </a:r>
          </a:p>
          <a:p>
            <a:pPr lvl="1"/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352800" cy="2232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8897"/>
            <a:ext cx="3298179" cy="2197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91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we learning along the way?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4176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Pathways are very sport specific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Wide variety of abilities and interests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Individual  and varied barriers to participation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Really important to try to find the </a:t>
            </a:r>
            <a:r>
              <a:rPr lang="en-US" b="1" dirty="0"/>
              <a:t>right level </a:t>
            </a:r>
            <a:r>
              <a:rPr lang="en-US" dirty="0"/>
              <a:t>of sport or activity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Not everyone will become a Paralympian and not everyone wants 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Identifying both elite pathways via classification and also opportunities to just have fun and keep active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096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2664296"/>
          </a:xfrm>
        </p:spPr>
        <p:txBody>
          <a:bodyPr>
            <a:normAutofit fontScale="90000"/>
          </a:bodyPr>
          <a:lstStyle/>
          <a:p>
            <a:r>
              <a:rPr lang="en-AU" sz="4000" dirty="0"/>
              <a:t>Increasing Physical Activity in Children With Disabilities Through Little Athletics Participation</a:t>
            </a:r>
            <a:br>
              <a:rPr lang="en-AU" dirty="0"/>
            </a:b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2579339"/>
            <a:ext cx="2462997" cy="3286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996952"/>
            <a:ext cx="3371380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32656"/>
            <a:ext cx="7393297" cy="37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1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52736"/>
            <a:ext cx="7772400" cy="1726704"/>
          </a:xfrm>
        </p:spPr>
        <p:txBody>
          <a:bodyPr>
            <a:normAutofit fontScale="90000"/>
          </a:bodyPr>
          <a:lstStyle/>
          <a:p>
            <a:r>
              <a:rPr lang="en-AU" dirty="0"/>
              <a:t>Disability sport - Getting classified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76872"/>
            <a:ext cx="7772400" cy="3962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Paralympic sports</a:t>
            </a:r>
          </a:p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Competition ready</a:t>
            </a:r>
          </a:p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Availability of classification</a:t>
            </a:r>
          </a:p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Level of classification required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274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840760" cy="1340768"/>
          </a:xfrm>
        </p:spPr>
        <p:txBody>
          <a:bodyPr/>
          <a:lstStyle/>
          <a:p>
            <a:r>
              <a:rPr lang="en-US" sz="4000" dirty="0"/>
              <a:t>Paralympics Australia</a:t>
            </a:r>
            <a:br>
              <a:rPr lang="en-US" sz="4000" dirty="0"/>
            </a:br>
            <a:r>
              <a:rPr lang="en-US" sz="4000" dirty="0"/>
              <a:t>www.paralympics.org.au</a:t>
            </a:r>
            <a:endParaRPr lang="en-AU" sz="4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5812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844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AU" sz="4400" dirty="0"/>
              <a:t>Summer Paralympic Sports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692986"/>
              </p:ext>
            </p:extLst>
          </p:nvPr>
        </p:nvGraphicFramePr>
        <p:xfrm>
          <a:off x="683568" y="1268760"/>
          <a:ext cx="8064896" cy="5365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111"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chemeClr val="tx1"/>
                          </a:solidFill>
                        </a:rPr>
                        <a:t>Athletics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b="0" dirty="0">
                          <a:solidFill>
                            <a:schemeClr val="tx1"/>
                          </a:solidFill>
                        </a:rPr>
                        <a:t>Swimming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880">
                <a:tc>
                  <a:txBody>
                    <a:bodyPr/>
                    <a:lstStyle/>
                    <a:p>
                      <a:r>
                        <a:rPr lang="en-AU" sz="2400" dirty="0" err="1"/>
                        <a:t>Boccia</a:t>
                      </a:r>
                      <a:endParaRPr lang="en-AU" sz="2400" dirty="0"/>
                    </a:p>
                    <a:p>
                      <a:r>
                        <a:rPr lang="en-AU" sz="2400" dirty="0"/>
                        <a:t>Badminton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 err="1"/>
                        <a:t>Goalball</a:t>
                      </a:r>
                      <a:endParaRPr lang="en-AU" sz="2400" dirty="0"/>
                    </a:p>
                    <a:p>
                      <a:r>
                        <a:rPr lang="en-AU" sz="2400" dirty="0"/>
                        <a:t>Taekwondo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11">
                <a:tc>
                  <a:txBody>
                    <a:bodyPr/>
                    <a:lstStyle/>
                    <a:p>
                      <a:r>
                        <a:rPr lang="en-AU" sz="2400" dirty="0"/>
                        <a:t>Football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Equestrian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11">
                <a:tc>
                  <a:txBody>
                    <a:bodyPr/>
                    <a:lstStyle/>
                    <a:p>
                      <a:r>
                        <a:rPr lang="en-AU" sz="2400" dirty="0"/>
                        <a:t>Rowing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Sailing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11">
                <a:tc>
                  <a:txBody>
                    <a:bodyPr/>
                    <a:lstStyle/>
                    <a:p>
                      <a:r>
                        <a:rPr lang="en-AU" sz="2400" dirty="0"/>
                        <a:t>Shooting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Wheelchair Basketball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111">
                <a:tc>
                  <a:txBody>
                    <a:bodyPr/>
                    <a:lstStyle/>
                    <a:p>
                      <a:r>
                        <a:rPr lang="en-AU" sz="2400" dirty="0"/>
                        <a:t>Wheelchair</a:t>
                      </a:r>
                      <a:r>
                        <a:rPr lang="en-AU" sz="2400" baseline="0" dirty="0"/>
                        <a:t> Tennis</a:t>
                      </a:r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Wheelchair Rugby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11">
                <a:tc>
                  <a:txBody>
                    <a:bodyPr/>
                    <a:lstStyle/>
                    <a:p>
                      <a:r>
                        <a:rPr lang="en-AU" sz="2400" dirty="0"/>
                        <a:t>Table Tennis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Wheelchair</a:t>
                      </a:r>
                      <a:r>
                        <a:rPr lang="en-AU" sz="2400" baseline="0" dirty="0"/>
                        <a:t> fencing</a:t>
                      </a:r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111">
                <a:tc>
                  <a:txBody>
                    <a:bodyPr/>
                    <a:lstStyle/>
                    <a:p>
                      <a:r>
                        <a:rPr lang="en-AU" sz="2400" dirty="0"/>
                        <a:t>Para-canoe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Para-triathlon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66937">
                <a:tc>
                  <a:txBody>
                    <a:bodyPr/>
                    <a:lstStyle/>
                    <a:p>
                      <a:r>
                        <a:rPr lang="en-AU" sz="2400" dirty="0"/>
                        <a:t>Archery</a:t>
                      </a:r>
                    </a:p>
                    <a:p>
                      <a:r>
                        <a:rPr lang="en-AU" sz="2400" dirty="0"/>
                        <a:t>Powerlifting</a:t>
                      </a:r>
                    </a:p>
                    <a:p>
                      <a:r>
                        <a:rPr lang="en-US" sz="2400" dirty="0"/>
                        <a:t>Climbing </a:t>
                      </a:r>
                      <a:endParaRPr lang="en-AU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Volleyball (sitting)</a:t>
                      </a:r>
                    </a:p>
                    <a:p>
                      <a:r>
                        <a:rPr lang="en-AU" sz="2400" dirty="0"/>
                        <a:t>Judo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19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600200"/>
          </a:xfrm>
        </p:spPr>
        <p:txBody>
          <a:bodyPr/>
          <a:lstStyle/>
          <a:p>
            <a:r>
              <a:rPr lang="en-US" dirty="0"/>
              <a:t>Classification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539552" y="1628800"/>
            <a:ext cx="74168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3200" dirty="0"/>
              <a:t>Classification groups athletes who have similar impairments together into classes for competition in their particular sport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/>
              <a:t>Aims to remove the level of impairment as a factor that determines outcome of competition</a:t>
            </a:r>
            <a:endParaRPr lang="en-AU" sz="3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3200" dirty="0"/>
              <a:t>Sport Specific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3200" dirty="0"/>
              <a:t>Can determine eligibility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3200" dirty="0"/>
              <a:t>Allow for Multi-class competition</a:t>
            </a:r>
          </a:p>
          <a:p>
            <a:r>
              <a:rPr lang="en-AU" sz="3200" dirty="0"/>
              <a:t>	 (</a:t>
            </a:r>
            <a:r>
              <a:rPr lang="en-AU" sz="3200" dirty="0" err="1"/>
              <a:t>eg</a:t>
            </a:r>
            <a:r>
              <a:rPr lang="en-AU" sz="3200" dirty="0"/>
              <a:t>, school sport)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7760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  <a:endParaRPr lang="en-US" sz="2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55576" y="1988840"/>
            <a:ext cx="7342584" cy="3962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Barriers to sport participation for children with additional needs </a:t>
            </a:r>
            <a:r>
              <a:rPr lang="en-US" sz="2600" dirty="0" err="1"/>
              <a:t>eg</a:t>
            </a:r>
            <a:r>
              <a:rPr lang="en-US" sz="2600" dirty="0"/>
              <a:t>, physical disability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Physiotherapists unique skillset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Health Professional’s role in “connecting” children to sport and physical activity opportunities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Classification for competitive sport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03962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9" y="1052513"/>
            <a:ext cx="6876664" cy="460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93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6BD75-42AD-469D-B8D8-E669B3A23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980728"/>
            <a:ext cx="3868340" cy="563273"/>
          </a:xfrm>
        </p:spPr>
        <p:txBody>
          <a:bodyPr/>
          <a:lstStyle/>
          <a:p>
            <a:r>
              <a:rPr lang="en-AU" dirty="0"/>
              <a:t>Who can classify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67544" y="1844824"/>
            <a:ext cx="3868340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/>
              <a:t>Sport federation determines rules on classifier panel</a:t>
            </a:r>
          </a:p>
          <a:p>
            <a:r>
              <a:rPr lang="en-AU" dirty="0"/>
              <a:t>Medical classifiers: </a:t>
            </a:r>
            <a:r>
              <a:rPr lang="en-AU" dirty="0" err="1"/>
              <a:t>Dr.</a:t>
            </a:r>
            <a:r>
              <a:rPr lang="en-AU" dirty="0"/>
              <a:t>, Physio or equivalent</a:t>
            </a:r>
          </a:p>
          <a:p>
            <a:r>
              <a:rPr lang="en-AU" dirty="0"/>
              <a:t>Technical Classifier: sport science, coach </a:t>
            </a:r>
          </a:p>
          <a:p>
            <a:r>
              <a:rPr lang="en-AU" dirty="0"/>
              <a:t>Background in sport  and/or rehabilitation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E636A-551E-4A56-A2B5-7E823DDCE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32040" y="1196752"/>
            <a:ext cx="3887391" cy="563273"/>
          </a:xfrm>
        </p:spPr>
        <p:txBody>
          <a:bodyPr/>
          <a:lstStyle/>
          <a:p>
            <a:r>
              <a:rPr lang="en-AU" dirty="0"/>
              <a:t>How are classifiers trained?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DBBC5C-6A3E-470C-A93B-94A00B12A38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860032" y="1916832"/>
            <a:ext cx="4104456" cy="36845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AU" dirty="0"/>
              <a:t>Sporting organisations</a:t>
            </a:r>
          </a:p>
          <a:p>
            <a:r>
              <a:rPr lang="en-AU" dirty="0"/>
              <a:t>Classifier Pathway as per IPC classification Code</a:t>
            </a:r>
          </a:p>
          <a:p>
            <a:r>
              <a:rPr lang="en-AU" dirty="0"/>
              <a:t>Theory,  Observation, Practical, Under supervision, exam</a:t>
            </a:r>
          </a:p>
          <a:p>
            <a:r>
              <a:rPr lang="en-AU" dirty="0"/>
              <a:t>Regular re-accreditation</a:t>
            </a:r>
          </a:p>
          <a:p>
            <a:r>
              <a:rPr lang="en-US" dirty="0"/>
              <a:t>National and International pathways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3024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0B3B5-6BD7-4545-95F5-4A053B210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1628800"/>
            <a:ext cx="4040188" cy="609600"/>
          </a:xfrm>
        </p:spPr>
        <p:txBody>
          <a:bodyPr/>
          <a:lstStyle/>
          <a:p>
            <a:r>
              <a:rPr lang="en-AU" dirty="0"/>
              <a:t>Determining Impairment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51520" y="2564904"/>
            <a:ext cx="4320480" cy="3684588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An Impairment must be:</a:t>
            </a:r>
          </a:p>
          <a:p>
            <a:pPr lvl="1"/>
            <a:r>
              <a:rPr lang="en-AU" sz="2000" dirty="0"/>
              <a:t>Arising from an underlying health condition that can be verified</a:t>
            </a:r>
          </a:p>
          <a:p>
            <a:pPr lvl="1"/>
            <a:r>
              <a:rPr lang="en-AU" sz="2000" dirty="0"/>
              <a:t>Permanent </a:t>
            </a:r>
          </a:p>
          <a:p>
            <a:pPr lvl="1"/>
            <a:r>
              <a:rPr lang="en-AU" sz="2000" dirty="0"/>
              <a:t>Measurable</a:t>
            </a:r>
          </a:p>
          <a:p>
            <a:pPr lvl="1"/>
            <a:r>
              <a:rPr lang="en-AU" sz="2000" dirty="0"/>
              <a:t>Training cannot improve the impairment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1703F-7226-472C-94BF-7F3E36B81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88433" y="1628800"/>
            <a:ext cx="4041775" cy="609600"/>
          </a:xfrm>
        </p:spPr>
        <p:txBody>
          <a:bodyPr/>
          <a:lstStyle/>
          <a:p>
            <a:r>
              <a:rPr lang="en-AU" dirty="0"/>
              <a:t>Eligible impairment types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040" y="2492896"/>
            <a:ext cx="3870176" cy="3477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AU" sz="2000" dirty="0">
                <a:latin typeface="+mj-lt"/>
              </a:rPr>
              <a:t>Vision Impairment</a:t>
            </a:r>
          </a:p>
          <a:p>
            <a:r>
              <a:rPr lang="en-AU" sz="2000" dirty="0">
                <a:latin typeface="+mj-lt"/>
              </a:rPr>
              <a:t>Intellectual impairment</a:t>
            </a:r>
          </a:p>
          <a:p>
            <a:r>
              <a:rPr lang="en-AU" sz="2000" dirty="0">
                <a:latin typeface="+mj-lt"/>
              </a:rPr>
              <a:t>Hypertonia</a:t>
            </a:r>
          </a:p>
          <a:p>
            <a:r>
              <a:rPr lang="en-AU" sz="2000" dirty="0">
                <a:latin typeface="+mj-lt"/>
              </a:rPr>
              <a:t>Ataxia</a:t>
            </a:r>
          </a:p>
          <a:p>
            <a:r>
              <a:rPr lang="en-AU" sz="2000" dirty="0" err="1">
                <a:latin typeface="+mj-lt"/>
              </a:rPr>
              <a:t>Athetosis</a:t>
            </a:r>
            <a:endParaRPr lang="en-AU" sz="2000" dirty="0">
              <a:latin typeface="+mj-lt"/>
            </a:endParaRPr>
          </a:p>
          <a:p>
            <a:r>
              <a:rPr lang="en-AU" sz="2000" dirty="0">
                <a:latin typeface="+mj-lt"/>
              </a:rPr>
              <a:t>Limb Deficiency</a:t>
            </a:r>
          </a:p>
          <a:p>
            <a:r>
              <a:rPr lang="en-AU" sz="2000" dirty="0">
                <a:latin typeface="+mj-lt"/>
              </a:rPr>
              <a:t>Leg Length difference</a:t>
            </a:r>
          </a:p>
          <a:p>
            <a:r>
              <a:rPr lang="en-AU" sz="2000" dirty="0">
                <a:latin typeface="+mj-lt"/>
              </a:rPr>
              <a:t>Short stature</a:t>
            </a:r>
          </a:p>
          <a:p>
            <a:r>
              <a:rPr lang="en-AU" sz="2000" dirty="0">
                <a:latin typeface="+mj-lt"/>
              </a:rPr>
              <a:t>Impaired Passive Range of Movement</a:t>
            </a:r>
          </a:p>
          <a:p>
            <a:r>
              <a:rPr lang="en-AU" sz="2000" dirty="0">
                <a:latin typeface="+mj-lt"/>
              </a:rPr>
              <a:t>Impaired Muscle Power</a:t>
            </a:r>
          </a:p>
        </p:txBody>
      </p:sp>
    </p:spTree>
    <p:extLst>
      <p:ext uri="{BB962C8B-B14F-4D97-AF65-F5344CB8AC3E}">
        <p14:creationId xmlns:p14="http://schemas.microsoft.com/office/powerpoint/2010/main" val="132519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Process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AU" dirty="0"/>
          </a:p>
          <a:p>
            <a:r>
              <a:rPr lang="en-AU" dirty="0"/>
              <a:t>Determine main physical impairment </a:t>
            </a:r>
          </a:p>
          <a:p>
            <a:r>
              <a:rPr lang="en-AU" dirty="0"/>
              <a:t>Decide what testing is required for "Bench” Test</a:t>
            </a:r>
          </a:p>
          <a:p>
            <a:r>
              <a:rPr lang="en-AU" dirty="0"/>
              <a:t>Series of medical / physical assessments</a:t>
            </a:r>
          </a:p>
          <a:p>
            <a:r>
              <a:rPr lang="en-AU" dirty="0"/>
              <a:t>Measurement of impairment</a:t>
            </a:r>
          </a:p>
          <a:p>
            <a:r>
              <a:rPr lang="en-AU" dirty="0"/>
              <a:t>Assessment of sport specific function and general skills </a:t>
            </a:r>
          </a:p>
          <a:p>
            <a:r>
              <a:rPr lang="en-AU" dirty="0"/>
              <a:t>Compare results against classification rules – is eligible then determine class</a:t>
            </a:r>
          </a:p>
          <a:p>
            <a:r>
              <a:rPr lang="en-AU" dirty="0"/>
              <a:t>Observation during competition to confirm class</a:t>
            </a:r>
          </a:p>
          <a:p>
            <a:r>
              <a:rPr lang="en-AU" dirty="0"/>
              <a:t>Status of review or confirmed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9202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792088"/>
          </a:xfrm>
        </p:spPr>
        <p:txBody>
          <a:bodyPr>
            <a:normAutofit fontScale="90000"/>
          </a:bodyPr>
          <a:lstStyle/>
          <a:p>
            <a:pPr algn="l"/>
            <a:r>
              <a:rPr lang="en-AU" sz="5400" dirty="0"/>
              <a:t>Provisional Classification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7992888" cy="42484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Check availability of National classification opportunity first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Only need to fill out form for the main impairment type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Can fill out multiple sections if significant other impairment impacting function </a:t>
            </a:r>
          </a:p>
          <a:p>
            <a:pPr marL="0" indent="0">
              <a:buNone/>
            </a:pPr>
            <a:r>
              <a:rPr lang="en-US" dirty="0" err="1"/>
              <a:t>eg</a:t>
            </a:r>
            <a:r>
              <a:rPr lang="en-US" dirty="0"/>
              <a:t>, amputee with multiple contractures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3452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5949280"/>
            <a:ext cx="6422504" cy="5109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Athletics Australia: provisional classification: https://www.athletics.com.au/multi-class-athletics/physical-impairment/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4A2192-3DE4-CDD2-3FFE-529919C04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682" y="188640"/>
            <a:ext cx="4070635" cy="54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83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AF46A3-A102-BCFF-7E60-C91D3BD50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2931" y="260648"/>
            <a:ext cx="3958137" cy="5586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7DA34A-A528-0647-9C61-DEEE61C40F51}"/>
              </a:ext>
            </a:extLst>
          </p:cNvPr>
          <p:cNvSpPr txBox="1"/>
          <p:nvPr/>
        </p:nvSpPr>
        <p:spPr>
          <a:xfrm>
            <a:off x="899592" y="6237312"/>
            <a:ext cx="74168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+mj-lt"/>
              </a:rPr>
              <a:t>Swimming Australia Classification information:</a:t>
            </a:r>
          </a:p>
          <a:p>
            <a:r>
              <a:rPr lang="en-AU" sz="1600" dirty="0">
                <a:latin typeface="+mj-lt"/>
                <a:hlinkClick r:id="rId4"/>
              </a:rPr>
              <a:t>https://www.swimming.org.au/performance/elite/classification</a:t>
            </a:r>
            <a:r>
              <a:rPr lang="en-AU" sz="18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7207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6" y="3356992"/>
            <a:ext cx="3375180" cy="2533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36712"/>
            <a:ext cx="3491880" cy="2327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erson and person in a kayak&#10;&#10;AI-generated content may be incorrect.">
            <a:extLst>
              <a:ext uri="{FF2B5EF4-FFF2-40B4-BE49-F238E27FC236}">
                <a16:creationId xmlns:a16="http://schemas.microsoft.com/office/drawing/2014/main" id="{B11B4674-2D6C-934E-4FDA-1150B19E0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332656"/>
            <a:ext cx="3378180" cy="2533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group of people in a swimming pool&#10;&#10;AI-generated content may be incorrect.">
            <a:extLst>
              <a:ext uri="{FF2B5EF4-FFF2-40B4-BE49-F238E27FC236}">
                <a16:creationId xmlns:a16="http://schemas.microsoft.com/office/drawing/2014/main" id="{D6297B51-F70A-06F1-09C6-A0FADD8239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4" b="22913"/>
          <a:stretch/>
        </p:blipFill>
        <p:spPr>
          <a:xfrm>
            <a:off x="4636013" y="3573015"/>
            <a:ext cx="4095079" cy="2533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373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/>
              <a:t>PA guidelines for children with physical disabilities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3123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Children with disabilities</a:t>
            </a:r>
          </a:p>
          <a:p>
            <a:pPr lvl="1"/>
            <a:r>
              <a:rPr lang="en-US" sz="2400" dirty="0"/>
              <a:t>Less active than their peers</a:t>
            </a:r>
          </a:p>
          <a:p>
            <a:pPr lvl="1"/>
            <a:r>
              <a:rPr lang="en-US" sz="2400" dirty="0"/>
              <a:t>Should follow the same guidelines as children of the same age</a:t>
            </a:r>
          </a:p>
          <a:p>
            <a:pPr lvl="2"/>
            <a:r>
              <a:rPr lang="en-US" dirty="0"/>
              <a:t>Doing some activity is better than doing none</a:t>
            </a:r>
          </a:p>
          <a:p>
            <a:pPr lvl="2"/>
            <a:r>
              <a:rPr lang="en-US" dirty="0"/>
              <a:t>Start with small amount and build up</a:t>
            </a:r>
          </a:p>
          <a:p>
            <a:pPr lvl="2"/>
            <a:r>
              <a:rPr lang="en-US" dirty="0"/>
              <a:t>Consult a health professional for guidance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587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Sport Participation</a:t>
            </a:r>
            <a:endParaRPr lang="en-AU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abilities and limitations</a:t>
            </a:r>
          </a:p>
          <a:p>
            <a:r>
              <a:rPr lang="en-US" dirty="0"/>
              <a:t>Cognitive skills </a:t>
            </a:r>
          </a:p>
          <a:p>
            <a:r>
              <a:rPr lang="en-US" dirty="0"/>
              <a:t>Social skills and </a:t>
            </a:r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Parental support</a:t>
            </a:r>
          </a:p>
          <a:p>
            <a:r>
              <a:rPr lang="en-US" dirty="0"/>
              <a:t>Accessibility and equipment</a:t>
            </a:r>
          </a:p>
          <a:p>
            <a:r>
              <a:rPr lang="en-US" dirty="0"/>
              <a:t>Program availability</a:t>
            </a:r>
          </a:p>
          <a:p>
            <a:r>
              <a:rPr lang="en-US" dirty="0"/>
              <a:t>Costs</a:t>
            </a:r>
          </a:p>
          <a:p>
            <a:r>
              <a:rPr lang="en-US" dirty="0"/>
              <a:t>Attitudes and knowledge</a:t>
            </a:r>
          </a:p>
          <a:p>
            <a:r>
              <a:rPr lang="en-US" dirty="0"/>
              <a:t>Motivation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258939" cy="217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582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Physiotherapy Specific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Profession-specific knowledge</a:t>
            </a:r>
          </a:p>
          <a:p>
            <a:pPr lvl="1"/>
            <a:r>
              <a:rPr lang="en-AU" dirty="0"/>
              <a:t>Human motor performance</a:t>
            </a:r>
          </a:p>
          <a:p>
            <a:pPr lvl="1"/>
            <a:r>
              <a:rPr lang="en-AU" dirty="0"/>
              <a:t>Biomechanics</a:t>
            </a:r>
          </a:p>
          <a:p>
            <a:pPr lvl="1"/>
            <a:r>
              <a:rPr lang="en-AU" dirty="0"/>
              <a:t>Motor development</a:t>
            </a:r>
          </a:p>
          <a:p>
            <a:endParaRPr lang="en-AU" dirty="0"/>
          </a:p>
          <a:p>
            <a:r>
              <a:rPr lang="en-AU" dirty="0"/>
              <a:t>Disability specific knowledge</a:t>
            </a:r>
          </a:p>
          <a:p>
            <a:endParaRPr lang="en-AU" dirty="0"/>
          </a:p>
          <a:p>
            <a:r>
              <a:rPr lang="en-AU" dirty="0"/>
              <a:t>Analysis of impairment and problem solving</a:t>
            </a:r>
          </a:p>
          <a:p>
            <a:endParaRPr lang="en-AU" dirty="0"/>
          </a:p>
          <a:p>
            <a:r>
              <a:rPr lang="en-AU" dirty="0"/>
              <a:t>Working with individuals and families</a:t>
            </a:r>
          </a:p>
          <a:p>
            <a:endParaRPr lang="en-AU" dirty="0"/>
          </a:p>
          <a:p>
            <a:r>
              <a:rPr lang="en-AU" dirty="0"/>
              <a:t>Working in a team </a:t>
            </a:r>
          </a:p>
          <a:p>
            <a:endParaRPr lang="en-AU" dirty="0"/>
          </a:p>
          <a:p>
            <a:r>
              <a:rPr lang="en-AU" dirty="0"/>
              <a:t>Working across a range of settings</a:t>
            </a:r>
          </a:p>
        </p:txBody>
      </p:sp>
    </p:spTree>
    <p:extLst>
      <p:ext uri="{BB962C8B-B14F-4D97-AF65-F5344CB8AC3E}">
        <p14:creationId xmlns:p14="http://schemas.microsoft.com/office/powerpoint/2010/main" val="161193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0928"/>
            <a:ext cx="4932091" cy="35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6995120" cy="1772816"/>
          </a:xfrm>
        </p:spPr>
        <p:txBody>
          <a:bodyPr/>
          <a:lstStyle/>
          <a:p>
            <a:r>
              <a:rPr lang="en-AU" sz="3200" dirty="0"/>
              <a:t>How can physios help to break down some of the barriers that exist?</a:t>
            </a:r>
          </a:p>
        </p:txBody>
      </p:sp>
    </p:spTree>
    <p:extLst>
      <p:ext uri="{BB962C8B-B14F-4D97-AF65-F5344CB8AC3E}">
        <p14:creationId xmlns:p14="http://schemas.microsoft.com/office/powerpoint/2010/main" val="321639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/>
          <a:lstStyle/>
          <a:p>
            <a:r>
              <a:rPr lang="en-AU" dirty="0"/>
              <a:t>Physio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en-AU" dirty="0"/>
              <a:t>Early intervention and motor skill development</a:t>
            </a:r>
          </a:p>
          <a:p>
            <a:endParaRPr lang="en-AU" dirty="0"/>
          </a:p>
          <a:p>
            <a:r>
              <a:rPr lang="en-AU" dirty="0"/>
              <a:t>Target therapy towards sport specific goals</a:t>
            </a:r>
          </a:p>
          <a:p>
            <a:endParaRPr lang="en-AU" dirty="0"/>
          </a:p>
          <a:p>
            <a:r>
              <a:rPr lang="en-AU" dirty="0"/>
              <a:t>Assist coaches to effectively target strengthening and training programs</a:t>
            </a:r>
          </a:p>
          <a:p>
            <a:endParaRPr lang="en-AU" dirty="0"/>
          </a:p>
          <a:p>
            <a:r>
              <a:rPr lang="en-AU" dirty="0"/>
              <a:t>Help to advise re modifications to activity to accommodate physical limitations</a:t>
            </a:r>
          </a:p>
        </p:txBody>
      </p:sp>
    </p:spTree>
    <p:extLst>
      <p:ext uri="{BB962C8B-B14F-4D97-AF65-F5344CB8AC3E}">
        <p14:creationId xmlns:p14="http://schemas.microsoft.com/office/powerpoint/2010/main" val="180688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Guidance to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Advice about suitable sports and physical activities</a:t>
            </a:r>
          </a:p>
          <a:p>
            <a:endParaRPr lang="en-AU" dirty="0"/>
          </a:p>
          <a:p>
            <a:r>
              <a:rPr lang="en-AU" dirty="0"/>
              <a:t>Build an awareness of sporting clubs and organisations in local area</a:t>
            </a:r>
          </a:p>
          <a:p>
            <a:endParaRPr lang="en-AU" dirty="0"/>
          </a:p>
          <a:p>
            <a:r>
              <a:rPr lang="en-AU" dirty="0"/>
              <a:t>Support and empower individual choices </a:t>
            </a:r>
          </a:p>
          <a:p>
            <a:endParaRPr lang="en-AU" dirty="0"/>
          </a:p>
          <a:p>
            <a:r>
              <a:rPr lang="en-AU" dirty="0"/>
              <a:t>Promote benefits of sport and encourage participation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328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208664"/>
          </a:xfrm>
        </p:spPr>
        <p:txBody>
          <a:bodyPr/>
          <a:lstStyle/>
          <a:p>
            <a:r>
              <a:rPr lang="en-AU" dirty="0"/>
              <a:t>Capacity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Take an active role to support community organisations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Schools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Sports clubs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Coaches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Community groups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Develop sport-specific knowledge 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Promote use of resources, equipment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dirty="0"/>
          </a:p>
          <a:p>
            <a:pPr>
              <a:buFont typeface="Wingdings" panose="05000000000000000000" pitchFamily="2" charset="2"/>
              <a:buChar char="Ø"/>
            </a:pPr>
            <a:r>
              <a:rPr lang="en-AU" dirty="0"/>
              <a:t>Utilise problem-solving skills to adapt activities if necessary</a:t>
            </a:r>
          </a:p>
          <a:p>
            <a:pPr lvl="1"/>
            <a:endParaRPr lang="en-AU" dirty="0"/>
          </a:p>
          <a:p>
            <a:pPr marL="40005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393999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Custom Design">
  <a:themeElements>
    <a:clrScheme name="Custom 3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4A7EBB"/>
      </a:accent1>
      <a:accent2>
        <a:srgbClr val="8DB3E2"/>
      </a:accent2>
      <a:accent3>
        <a:srgbClr val="92CD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cap presentation Prof Meeting sandra" id="{56D2A33F-9045-40FB-84F3-4328A033B792}" vid="{51EBAB99-90B2-40F0-BE96-21974F9F30E9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_CHW_Coloured_Blocks</Template>
  <TotalTime>2088</TotalTime>
  <Words>800</Words>
  <Application>Microsoft Office PowerPoint</Application>
  <PresentationFormat>On-screen Show (4:3)</PresentationFormat>
  <Paragraphs>192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Century Gothic</vt:lpstr>
      <vt:lpstr>Courier New</vt:lpstr>
      <vt:lpstr>Palatino Linotype</vt:lpstr>
      <vt:lpstr>Times</vt:lpstr>
      <vt:lpstr>Wingdings</vt:lpstr>
      <vt:lpstr>1_Custom Design</vt:lpstr>
      <vt:lpstr>Executive</vt:lpstr>
      <vt:lpstr>Enabling Sports Participation for Kids with Disabilities: Role of the Physio</vt:lpstr>
      <vt:lpstr>Overview</vt:lpstr>
      <vt:lpstr>PA guidelines for children with physical disabilities</vt:lpstr>
      <vt:lpstr>Barriers to Sport Participation</vt:lpstr>
      <vt:lpstr>Physiotherapy Specific Skills</vt:lpstr>
      <vt:lpstr>How can physios help to break down some of the barriers that exist?</vt:lpstr>
      <vt:lpstr>Physio Interventions</vt:lpstr>
      <vt:lpstr>Guidance to Families</vt:lpstr>
      <vt:lpstr>Capacity Building</vt:lpstr>
      <vt:lpstr>How can kids get involved in sport?</vt:lpstr>
      <vt:lpstr>The Inclusion Spectrum</vt:lpstr>
      <vt:lpstr>Swimming </vt:lpstr>
      <vt:lpstr>What are we learning along the way?</vt:lpstr>
      <vt:lpstr>Increasing Physical Activity in Children With Disabilities Through Little Athletics Participation </vt:lpstr>
      <vt:lpstr>PowerPoint Presentation</vt:lpstr>
      <vt:lpstr>Disability sport - Getting classified </vt:lpstr>
      <vt:lpstr>Paralympics Australia www.paralympics.org.au</vt:lpstr>
      <vt:lpstr>Summer Paralympic Sports</vt:lpstr>
      <vt:lpstr>Classification</vt:lpstr>
      <vt:lpstr>PowerPoint Presentation</vt:lpstr>
      <vt:lpstr>PowerPoint Presentation</vt:lpstr>
      <vt:lpstr>PowerPoint Presentation</vt:lpstr>
      <vt:lpstr>Overview of Process</vt:lpstr>
      <vt:lpstr>Provisional Classification</vt:lpstr>
      <vt:lpstr>PowerPoint Presentation</vt:lpstr>
      <vt:lpstr>PowerPoint Presentation</vt:lpstr>
      <vt:lpstr>PowerPoint Presentation</vt:lpstr>
    </vt:vector>
  </TitlesOfParts>
  <Company>CHW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Physiotherapy Considerations in Paediatric Neurosurgery  Catherine Fitzgerald  Senior- Rehabilitation, Neurology &amp; Oncology</dc:title>
  <dc:creator>Catherine Fitzgerald</dc:creator>
  <cp:lastModifiedBy>Kerry West (SCHN)</cp:lastModifiedBy>
  <cp:revision>163</cp:revision>
  <cp:lastPrinted>2021-08-23T01:41:10Z</cp:lastPrinted>
  <dcterms:created xsi:type="dcterms:W3CDTF">2016-09-28T01:12:13Z</dcterms:created>
  <dcterms:modified xsi:type="dcterms:W3CDTF">2025-03-28T01:32:54Z</dcterms:modified>
</cp:coreProperties>
</file>